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0"/>
  </p:notesMasterIdLst>
  <p:handoutMasterIdLst>
    <p:handoutMasterId r:id="rId31"/>
  </p:handoutMasterIdLst>
  <p:sldIdLst>
    <p:sldId id="337" r:id="rId5"/>
    <p:sldId id="330" r:id="rId6"/>
    <p:sldId id="331" r:id="rId7"/>
    <p:sldId id="332" r:id="rId8"/>
    <p:sldId id="298" r:id="rId9"/>
    <p:sldId id="262" r:id="rId10"/>
    <p:sldId id="344" r:id="rId11"/>
    <p:sldId id="263" r:id="rId12"/>
    <p:sldId id="299" r:id="rId13"/>
    <p:sldId id="302" r:id="rId14"/>
    <p:sldId id="264" r:id="rId15"/>
    <p:sldId id="338" r:id="rId16"/>
    <p:sldId id="339" r:id="rId17"/>
    <p:sldId id="266" r:id="rId18"/>
    <p:sldId id="265" r:id="rId19"/>
    <p:sldId id="276" r:id="rId20"/>
    <p:sldId id="303" r:id="rId21"/>
    <p:sldId id="340" r:id="rId22"/>
    <p:sldId id="341" r:id="rId23"/>
    <p:sldId id="293" r:id="rId24"/>
    <p:sldId id="277" r:id="rId25"/>
    <p:sldId id="342" r:id="rId26"/>
    <p:sldId id="343" r:id="rId27"/>
    <p:sldId id="269" r:id="rId28"/>
    <p:sldId id="329" r:id="rId2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>
        <p:scale>
          <a:sx n="75" d="100"/>
          <a:sy n="75" d="100"/>
        </p:scale>
        <p:origin x="116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8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C218-50A2-CBB2-4BCA-6A8BB42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55ED-C1CE-3171-641F-F9F46D771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77108"/>
            <a:ext cx="4655614" cy="46898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06389" y="30463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Semantic Analysis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477108"/>
            <a:ext cx="4556797" cy="468984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69D34-4B92-9E11-FA6E-A59A46A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74" y="788848"/>
            <a:ext cx="7640511" cy="309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F0121-C635-97B3-FC8A-2493A2B0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451"/>
          <a:stretch/>
        </p:blipFill>
        <p:spPr>
          <a:xfrm>
            <a:off x="260215" y="4154423"/>
            <a:ext cx="5433092" cy="671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767FCA-FA27-5C7B-D3F7-8C2EC6211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79"/>
          <a:stretch/>
        </p:blipFill>
        <p:spPr>
          <a:xfrm>
            <a:off x="5780014" y="4136360"/>
            <a:ext cx="5953126" cy="689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1EA4CE-DDA8-560B-0BAF-F25EA6DFB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16" y="4958045"/>
            <a:ext cx="5433092" cy="783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CFE15-A1EE-2A12-A60C-2A9F14E0F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015" y="4958045"/>
            <a:ext cx="5953126" cy="7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27812" y="1486343"/>
            <a:ext cx="5430160" cy="47400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have defined a function to find the semantic value with the if/else condition</a:t>
            </a:r>
          </a:p>
          <a:p>
            <a:r>
              <a:rPr lang="en-US" dirty="0"/>
              <a:t>What are special characters: </a:t>
            </a:r>
          </a:p>
          <a:p>
            <a:pPr marL="457200" lvl="1" indent="0">
              <a:buNone/>
            </a:pPr>
            <a:r>
              <a:rPr lang="en-US" dirty="0"/>
              <a:t>Answer: '!"#$%&amp;\'()*+,-./:;&lt;=&gt;?@[\\]^_`{|}~'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Special Characters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AEBEDB3-10BF-40B9-A714-3EA82B83C2C9}"/>
              </a:ext>
            </a:extLst>
          </p:cNvPr>
          <p:cNvSpPr txBox="1">
            <a:spLocks/>
          </p:cNvSpPr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8929D-31C9-1040-2AC0-2A9C6F42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27" y="1398963"/>
            <a:ext cx="5125558" cy="46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22452" y="1486343"/>
            <a:ext cx="5430160" cy="4740049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We have password strength to check what features password depends on:-</a:t>
            </a:r>
          </a:p>
          <a:p>
            <a:pPr marL="0" indent="0">
              <a:buNone/>
            </a:pPr>
            <a:r>
              <a:rPr lang="en-US" sz="2000" dirty="0"/>
              <a:t>It depends on 5 factors :</a:t>
            </a:r>
          </a:p>
          <a:p>
            <a:r>
              <a:rPr lang="en-US" sz="2000" dirty="0"/>
              <a:t>    Length of password</a:t>
            </a:r>
          </a:p>
          <a:p>
            <a:r>
              <a:rPr lang="en-US" sz="2000" dirty="0"/>
              <a:t>    Frequency of Lowercase Characters</a:t>
            </a:r>
          </a:p>
          <a:p>
            <a:r>
              <a:rPr lang="en-US" sz="2000" dirty="0"/>
              <a:t>    Frequency of Uppercase Characters</a:t>
            </a:r>
          </a:p>
          <a:p>
            <a:r>
              <a:rPr lang="en-US" sz="2000" dirty="0"/>
              <a:t>    Frequency of Numeric Characters</a:t>
            </a:r>
          </a:p>
          <a:p>
            <a:r>
              <a:rPr lang="en-US" sz="2000" dirty="0"/>
              <a:t>    Frequency of Special Characters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Applying Feature Engineering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AEBEDB3-10BF-40B9-A714-3EA82B83C2C9}"/>
              </a:ext>
            </a:extLst>
          </p:cNvPr>
          <p:cNvSpPr txBox="1">
            <a:spLocks/>
          </p:cNvSpPr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370E72D-C019-204C-8449-00F500555B48}"/>
              </a:ext>
            </a:extLst>
          </p:cNvPr>
          <p:cNvSpPr txBox="1">
            <a:spLocks/>
          </p:cNvSpPr>
          <p:nvPr/>
        </p:nvSpPr>
        <p:spPr>
          <a:xfrm>
            <a:off x="717926" y="1586753"/>
            <a:ext cx="4961514" cy="1065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So I have performed Descriptive 	Statistics and created new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4AE13-0B90-6018-988C-4ABEFBC1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2" y="2565955"/>
            <a:ext cx="6168950" cy="21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4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15200" y="1486343"/>
            <a:ext cx="4437412" cy="4740049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Higher the length, Higher the strength</a:t>
            </a:r>
          </a:p>
          <a:p>
            <a:r>
              <a:rPr lang="en-US" sz="1800" dirty="0"/>
              <a:t>-&gt;&gt; In case on alphabet frequency higher is not better. </a:t>
            </a:r>
          </a:p>
          <a:p>
            <a:r>
              <a:rPr lang="en-US" sz="1800" dirty="0"/>
              <a:t>    Probably because it'll not be a strong password if max portion is occupied by just alphabets..</a:t>
            </a:r>
          </a:p>
          <a:p>
            <a:r>
              <a:rPr lang="en-US" sz="1800" dirty="0"/>
              <a:t>    Password has more strength if the char types are spread in decent proportions.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AEBEDB3-10BF-40B9-A714-3EA82B83C2C9}"/>
              </a:ext>
            </a:extLst>
          </p:cNvPr>
          <p:cNvSpPr txBox="1">
            <a:spLocks/>
          </p:cNvSpPr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370E72D-C019-204C-8449-00F500555B48}"/>
              </a:ext>
            </a:extLst>
          </p:cNvPr>
          <p:cNvSpPr txBox="1">
            <a:spLocks/>
          </p:cNvSpPr>
          <p:nvPr/>
        </p:nvSpPr>
        <p:spPr>
          <a:xfrm>
            <a:off x="717926" y="1586753"/>
            <a:ext cx="4961514" cy="1065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77FDC-5943-16CE-E122-ECD2E825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78" y="71120"/>
            <a:ext cx="726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43357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5703"/>
            <a:ext cx="4987333" cy="49315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Using Boxplot from Seaborn package for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F21014-C317-418E-8F64-D22C9E0DACF2}"/>
              </a:ext>
            </a:extLst>
          </p:cNvPr>
          <p:cNvSpPr txBox="1">
            <a:spLocks/>
          </p:cNvSpPr>
          <p:nvPr/>
        </p:nvSpPr>
        <p:spPr>
          <a:xfrm>
            <a:off x="6096000" y="1495703"/>
            <a:ext cx="5189611" cy="49315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3564A8-7E41-4990-A80B-B4CDF320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0" y="1391847"/>
            <a:ext cx="10662602" cy="51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6721"/>
            <a:ext cx="9745589" cy="47611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/>
              <a:t>Regarding the insights we can say that:-</a:t>
            </a:r>
          </a:p>
          <a:p>
            <a:r>
              <a:rPr lang="en-US" sz="1800" dirty="0"/>
              <a:t>-&gt;&gt; Higher Lowercase frequency is seen in low strength passwords. </a:t>
            </a:r>
          </a:p>
          <a:p>
            <a:r>
              <a:rPr lang="en-US" sz="1800" dirty="0"/>
              <a:t>    For higher strength passwords ,  Lowercase frequency can be high too but that is probably effect of length.</a:t>
            </a:r>
          </a:p>
          <a:p>
            <a:r>
              <a:rPr lang="en-US" sz="1800" dirty="0"/>
              <a:t>-&gt;&gt; In </a:t>
            </a:r>
            <a:r>
              <a:rPr lang="en-US" sz="1800" dirty="0" err="1"/>
              <a:t>digit_freq</a:t>
            </a:r>
            <a:r>
              <a:rPr lang="en-US" sz="1800" dirty="0"/>
              <a:t> there is a split of majority </a:t>
            </a:r>
            <a:r>
              <a:rPr lang="en-US" sz="1800" dirty="0" err="1"/>
              <a:t>poplutation</a:t>
            </a:r>
            <a:r>
              <a:rPr lang="en-US" sz="1800" dirty="0"/>
              <a:t> of strength 1 and 2  but for 0 and 1 strength , there is overlap so no too much to say there. </a:t>
            </a:r>
          </a:p>
          <a:p>
            <a:pPr marL="0" indent="0">
              <a:buNone/>
            </a:pPr>
            <a:r>
              <a:rPr lang="en-US" sz="1800" dirty="0"/>
              <a:t> But we can say a nicely </a:t>
            </a:r>
            <a:r>
              <a:rPr lang="en-US" sz="1800" dirty="0" err="1"/>
              <a:t>propotioned</a:t>
            </a:r>
            <a:r>
              <a:rPr lang="en-US" sz="1800" dirty="0"/>
              <a:t> password is good..</a:t>
            </a:r>
          </a:p>
          <a:p>
            <a:r>
              <a:rPr lang="en-US" sz="1800" dirty="0"/>
              <a:t> -&gt;&gt; In </a:t>
            </a:r>
            <a:r>
              <a:rPr lang="en-US" sz="1800" dirty="0" err="1"/>
              <a:t>upper_freq</a:t>
            </a:r>
            <a:r>
              <a:rPr lang="en-US" sz="1800" dirty="0"/>
              <a:t> , there is a trend but not as strong as length or </a:t>
            </a:r>
            <a:r>
              <a:rPr lang="en-US" sz="1800" dirty="0" err="1"/>
              <a:t>lower_freq</a:t>
            </a:r>
            <a:r>
              <a:rPr lang="en-US" sz="1800" dirty="0"/>
              <a:t>.. </a:t>
            </a:r>
          </a:p>
          <a:p>
            <a:r>
              <a:rPr lang="en-US" sz="1800" dirty="0"/>
              <a:t>-&gt;&gt; Similar but stronger same trend as above in </a:t>
            </a:r>
            <a:r>
              <a:rPr lang="en-US" sz="1800" dirty="0" err="1"/>
              <a:t>special_freq</a:t>
            </a:r>
            <a:r>
              <a:rPr lang="en-US" sz="1800" dirty="0"/>
              <a:t>.</a:t>
            </a:r>
          </a:p>
          <a:p>
            <a:r>
              <a:rPr lang="en-US" sz="1800" dirty="0"/>
              <a:t>-&gt;&gt; Higher strength passwords have more type breaks.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Insights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253"/>
            <a:ext cx="10515600" cy="4719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marker, We create a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Violinplot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Distribution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strength of the password of each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class is 2 , we have higher value of 'length' than class 1 &amp; class 0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Univariate Analysis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7CCA-CA4E-3766-251F-4647AAB7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5" y="2751826"/>
            <a:ext cx="4869815" cy="3684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D60B2-2A4F-A084-B2E6-149CC9F9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58" y="2678466"/>
            <a:ext cx="4869814" cy="37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1267" y="1825624"/>
            <a:ext cx="10254344" cy="40366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When class is 2 , we have less value of '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lower_freq</a:t>
            </a:r>
            <a:r>
              <a:rPr lang="en-US" b="0" dirty="0">
                <a:effectLst/>
                <a:latin typeface="Consolas" panose="020B0609020204030204" pitchFamily="49" charset="0"/>
              </a:rPr>
              <a:t>' than class 1 &amp; class 0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It means '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lower_freq</a:t>
            </a:r>
            <a:r>
              <a:rPr lang="en-US" b="0" dirty="0">
                <a:effectLst/>
                <a:latin typeface="Consolas" panose="020B0609020204030204" pitchFamily="49" charset="0"/>
              </a:rPr>
              <a:t>' is a interesting feature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upto</a:t>
            </a:r>
            <a:r>
              <a:rPr lang="en-US" b="0" dirty="0">
                <a:effectLst/>
                <a:latin typeface="Consolas" panose="020B0609020204030204" pitchFamily="49" charset="0"/>
              </a:rPr>
              <a:t> some extent as have some overlapping region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Similarly from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violinplot</a:t>
            </a:r>
            <a:r>
              <a:rPr lang="en-US" b="0" dirty="0">
                <a:effectLst/>
                <a:latin typeface="Consolas" panose="020B0609020204030204" pitchFamily="49" charset="0"/>
              </a:rPr>
              <a:t> ,we will say on account of such overlapping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When class is 2 we have less value of '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lower_freq</a:t>
            </a:r>
            <a:r>
              <a:rPr lang="en-US" b="0" dirty="0">
                <a:effectLst/>
                <a:latin typeface="Consolas" panose="020B0609020204030204" pitchFamily="49" charset="0"/>
              </a:rPr>
              <a:t>' than class 1 &amp; class 0</a:t>
            </a:r>
          </a:p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This feature '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lower_freq</a:t>
            </a:r>
            <a:r>
              <a:rPr lang="en-US" b="0" dirty="0">
                <a:effectLst/>
                <a:latin typeface="Consolas" panose="020B0609020204030204" pitchFamily="49" charset="0"/>
              </a:rPr>
              <a:t>' is a interesting feature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upto</a:t>
            </a:r>
            <a:r>
              <a:rPr lang="en-US" b="0" dirty="0">
                <a:effectLst/>
                <a:latin typeface="Consolas" panose="020B0609020204030204" pitchFamily="49" charset="0"/>
              </a:rPr>
              <a:t> some extent in determining the strength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253"/>
            <a:ext cx="10515600" cy="4719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marker, We create a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Violinplot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Distribution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strength of the password of each column.</a:t>
            </a:r>
          </a:p>
          <a:p>
            <a:r>
              <a:rPr lang="en-US" sz="2000" b="1" dirty="0"/>
              <a:t>UPPERCASE_FREQ					DIGIT_FREQ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Univariate Analysis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F9FA3-C451-65C2-C537-5EB8A234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7" y="2678467"/>
            <a:ext cx="4597794" cy="351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0AC50-10A9-9BC6-C51B-9C25917A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029" y="2678468"/>
            <a:ext cx="4703052" cy="35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253"/>
            <a:ext cx="10515600" cy="4719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SPECIAL CHARACTER FREQUENCY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Univariate Analysis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B47F-1606-5E34-99BD-56E33E0B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1" y="1613003"/>
            <a:ext cx="5748052" cy="4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TF X IDF = VECTOR Representation which will be passed in Machine Learning Algorithm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the password text to Vector by importing 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Tfidvectorizer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TF &amp; IDF – TERM FREQUENCY &amp; INVERSE DOCUMENT 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6086C-0A0E-B25E-CBDD-2E9EA991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2" y="3328278"/>
            <a:ext cx="11104880" cy="29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Logistics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 in nature (to predict the password strength)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Classify the password as 0,1,2 – Poor, Average or Strong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a Cluster of Pupil which has same property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Applying Machine Learning Algorithm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99577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Training the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84E9D-4965-878A-2E87-8BC59040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968" y="1879599"/>
            <a:ext cx="5952564" cy="48977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A9DB8-3635-6865-EB75-7D99C89A5729}"/>
              </a:ext>
            </a:extLst>
          </p:cNvPr>
          <p:cNvSpPr txBox="1">
            <a:spLocks/>
          </p:cNvSpPr>
          <p:nvPr/>
        </p:nvSpPr>
        <p:spPr>
          <a:xfrm>
            <a:off x="776823" y="1422831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are training the machine to learn our data and after we will be testing the Machine in our next slide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046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99577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Doing Prediction on Sample data  (User entered)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A9DB8-3635-6865-EB75-7D99C89A5729}"/>
              </a:ext>
            </a:extLst>
          </p:cNvPr>
          <p:cNvSpPr txBox="1">
            <a:spLocks/>
          </p:cNvSpPr>
          <p:nvPr/>
        </p:nvSpPr>
        <p:spPr>
          <a:xfrm>
            <a:off x="838200" y="1319882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Password = “%@123abcd”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Vectorizer, Simply call a transform function and mention the array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9B4C7-40B9-BD93-45D4-66BF9428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39" y="2066068"/>
            <a:ext cx="9737943" cy="46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1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98600"/>
            <a:ext cx="10592999" cy="96715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Accuracy of your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confusion_matrix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accuracy_score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sklearn.metrics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import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confusion_matrix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accuracy_score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classification_report</a:t>
            </a:r>
            <a:endParaRPr lang="en-US" sz="2200" b="1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Accuracy is slightly closer to 80%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Model Evaluation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FBAB3-F226-BD01-A552-8CFCD18D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24" y="2177262"/>
            <a:ext cx="7392147" cy="43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32572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Database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Symentic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Featuring Engineering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TF-IDF on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Intution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behind Logical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Password strength using Natural Language Processing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Uppercase Password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Strength of Password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many special characters are used and successful rating of this passwords.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8776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the stored password from database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cleaning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 the data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Removing Duplicates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Removing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-relevant fields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Removing Negative Values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Removing Null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Boxplot Because it gives basically 5-point summary of data.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Dataset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720E2-EF64-2D84-788B-0DA494AD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1087699"/>
            <a:ext cx="10066411" cy="58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3131"/>
            <a:ext cx="10218555" cy="4773832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cleaned using various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Cleaning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FAF5-9B11-9E05-646B-D6B1182A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3" y="1951722"/>
            <a:ext cx="5192201" cy="176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3D1E5-4628-6F97-8BA5-AB0CC0FA2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58" y="2683432"/>
            <a:ext cx="4756807" cy="228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987A6-BD20-9F26-D3BB-5AE6D004D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" y="3790047"/>
            <a:ext cx="5190233" cy="22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789403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stored password from database and performed the analysis accordingly.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Library are used as follows :-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Database Connectivity &amp;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D0767-AB09-7F98-6787-7FAF6AD0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91" y="3429000"/>
            <a:ext cx="605599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</TotalTime>
  <Words>838</Words>
  <Application>Microsoft Office PowerPoint</Application>
  <PresentationFormat>Widescreen</PresentationFormat>
  <Paragraphs>155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Shaikh, Zaid</cp:lastModifiedBy>
  <cp:revision>204</cp:revision>
  <dcterms:created xsi:type="dcterms:W3CDTF">2021-04-29T18:58:34Z</dcterms:created>
  <dcterms:modified xsi:type="dcterms:W3CDTF">2023-12-23T21:22:52Z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